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0" r:id="rId3"/>
    <p:sldId id="258" r:id="rId4"/>
    <p:sldId id="257" r:id="rId5"/>
    <p:sldId id="271" r:id="rId6"/>
    <p:sldId id="273" r:id="rId7"/>
    <p:sldId id="261" r:id="rId8"/>
    <p:sldId id="274" r:id="rId9"/>
    <p:sldId id="275" r:id="rId10"/>
    <p:sldId id="264" r:id="rId11"/>
    <p:sldId id="276" r:id="rId12"/>
    <p:sldId id="265" r:id="rId13"/>
    <p:sldId id="277" r:id="rId14"/>
    <p:sldId id="266" r:id="rId15"/>
    <p:sldId id="278" r:id="rId16"/>
    <p:sldId id="267" r:id="rId17"/>
    <p:sldId id="279" r:id="rId18"/>
    <p:sldId id="268" r:id="rId19"/>
    <p:sldId id="281" r:id="rId2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6305" autoAdjust="0"/>
  </p:normalViewPr>
  <p:slideViewPr>
    <p:cSldViewPr snapToGrid="0">
      <p:cViewPr>
        <p:scale>
          <a:sx n="60" d="100"/>
          <a:sy n="60" d="100"/>
        </p:scale>
        <p:origin x="1314" y="108"/>
      </p:cViewPr>
      <p:guideLst>
        <p:guide orient="horz" pos="4032"/>
        <p:guide pos="30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136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20272-311E-453B-9E52-E38F627D7BBA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85CFF-93E8-4A3B-B91D-D19BA35B2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21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690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396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25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638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04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52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219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443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37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6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85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338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74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91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Pagina de </a:t>
            </a:r>
            <a:r>
              <a:rPr lang="pt-BR" dirty="0" err="1"/>
              <a:t>Capitulos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58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85CFF-93E8-4A3B-B91D-D19BA35B2B6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22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26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06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69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60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1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2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75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04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3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02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05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543A7-4EA9-4B75-ABFE-D2ACCF288FD1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7EA03-1090-44BE-B940-DEABA7104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8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31D0DF-C081-3774-FD90-834C702B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4626" y="10038212"/>
            <a:ext cx="9601200" cy="9601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F4C3080-8172-59EF-FAC6-D642F50A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1207D6-1E20-5222-93DD-B7EC0EE6F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99" y="-5745280"/>
            <a:ext cx="9601200" cy="96012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671E0E9-95C7-E6EC-B15C-2D59F8C1D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2674026" y="-609600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7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Ordenação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20551-00B2-E606-9F4A-FE9DF3C5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9B41E4-A7D0-E849-8E49-20D79AE22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4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Ordenação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ordena os personagens pela idade de forma crescente.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Ordenando de Forma Crescente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os personagens são ordenados pelo poder da Força de forma decrescente.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Ordenando de Forma Decrescente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8" y="11406665"/>
            <a:ext cx="1152000" cy="115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E788F44-15A4-B1BC-866D-086A7FD0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78" y="0"/>
            <a:ext cx="2220527" cy="222052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4573865-B242-A75E-84EA-1433E91A5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25" y="2882579"/>
            <a:ext cx="8629980" cy="346658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2A10F81-55A4-4D98-5EF0-5DA807464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04" y="8626743"/>
            <a:ext cx="8365797" cy="25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6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Agregação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BC3456-C581-7421-FD37-81C09E107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34A6E-40A6-533D-B15E-A73483E9C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3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Agregação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2" y="1947650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conta o número total de registros na tabela </a:t>
            </a:r>
          </a:p>
          <a:p>
            <a:pPr marL="0" indent="0">
              <a:buNone/>
            </a:pPr>
            <a:r>
              <a:rPr lang="pt-BR" sz="2400" b="1" dirty="0"/>
              <a:t>personagens </a:t>
            </a:r>
            <a:r>
              <a:rPr lang="pt-BR" sz="2400" dirty="0"/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Contando Registros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42197" y="6012703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a soma de todos os poderes da Força dos personagens.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06882" y="528526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Somando Valores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862882" y="463101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1" y="249245"/>
            <a:ext cx="952500" cy="952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7C85AC-C002-2F4C-8167-FE026EA37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38" y="2378090"/>
            <a:ext cx="8153362" cy="33870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23AAE93-C831-2694-C3D1-636914D56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98" y="6477267"/>
            <a:ext cx="7787487" cy="2741874"/>
          </a:xfrm>
          <a:prstGeom prst="rect">
            <a:avLst/>
          </a:prstGeom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A5364A9-A8FE-AA55-A0CC-8B607FBE124E}"/>
              </a:ext>
            </a:extLst>
          </p:cNvPr>
          <p:cNvSpPr txBox="1">
            <a:spLocks/>
          </p:cNvSpPr>
          <p:nvPr/>
        </p:nvSpPr>
        <p:spPr>
          <a:xfrm>
            <a:off x="1006881" y="9588885"/>
            <a:ext cx="8137119" cy="55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calculamos a média das idades dos personagens.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B5060A-15B6-F26D-E19A-3BCEB4EB72A0}"/>
              </a:ext>
            </a:extLst>
          </p:cNvPr>
          <p:cNvSpPr txBox="1">
            <a:spLocks/>
          </p:cNvSpPr>
          <p:nvPr/>
        </p:nvSpPr>
        <p:spPr>
          <a:xfrm>
            <a:off x="1006882" y="8843571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Média de Valores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3DD408-48D7-A390-4461-78DB865913F3}"/>
              </a:ext>
            </a:extLst>
          </p:cNvPr>
          <p:cNvSpPr/>
          <p:nvPr/>
        </p:nvSpPr>
        <p:spPr>
          <a:xfrm flipV="1">
            <a:off x="862882" y="8189322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B59092F6-9D5A-A6DE-E4C0-3E682D507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784" y="9884869"/>
            <a:ext cx="5941575" cy="304133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AACDB63-D14C-A672-5832-8DB5F2B9C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640" y="4241167"/>
            <a:ext cx="1800726" cy="180072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C1566089-3D00-CA19-CC59-53F14C399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58" y="11124135"/>
            <a:ext cx="1277741" cy="12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5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Junção de Tabelas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78E3F8-9E56-787A-598B-949FF7A1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AC9979-09AD-F996-6299-18C7BA5254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Junção de Tabelas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une a tabela </a:t>
            </a:r>
            <a:r>
              <a:rPr lang="pt-BR" sz="2400" b="1" dirty="0"/>
              <a:t>personagens</a:t>
            </a:r>
            <a:r>
              <a:rPr lang="pt-BR" sz="2400" dirty="0"/>
              <a:t> com a tabela </a:t>
            </a:r>
            <a:r>
              <a:rPr lang="pt-BR" sz="2400" b="1" dirty="0"/>
              <a:t>filmes</a:t>
            </a:r>
            <a:r>
              <a:rPr lang="pt-BR" sz="2400" dirty="0"/>
              <a:t> com base no </a:t>
            </a:r>
            <a:r>
              <a:rPr lang="pt-BR" sz="2400" b="1" i="1" dirty="0" err="1"/>
              <a:t>filme_id</a:t>
            </a:r>
            <a:r>
              <a:rPr lang="pt-BR" sz="2400" dirty="0"/>
              <a:t>, retornando os nomes dos personagens e os filmes em que aparecem.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INNER JOIN</a:t>
            </a:r>
            <a:endParaRPr lang="pt-BR" sz="3200" b="1" i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todos os personagens são retornados, junto com seus filmes, se existirem.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LEFT JOIN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08" y="11406665"/>
            <a:ext cx="1152000" cy="1152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29D266F-F73B-713D-C9DB-E60F96C4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24" y="8456387"/>
            <a:ext cx="7579298" cy="38796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BDA8EE8-E42E-B804-9D89-3731795D1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894" y="3099943"/>
            <a:ext cx="7436746" cy="380667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42B03F5-8F91-C780-E2A2-012B215C7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006" y="289415"/>
            <a:ext cx="1548292" cy="154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1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800" dirty="0" err="1">
                <a:solidFill>
                  <a:schemeClr val="bg1"/>
                </a:solidFill>
                <a:latin typeface="Impact" panose="020B0806030902050204" pitchFamily="34" charset="0"/>
              </a:rPr>
              <a:t>Subconsultas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31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Impact" panose="020B0806030902050204" pitchFamily="34" charset="0"/>
              </a:rPr>
              <a:t>Subconsultas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retorna os personagens cujo poder da Força é maior que a média dos poderes.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err="1"/>
              <a:t>Subconsulta</a:t>
            </a:r>
            <a:r>
              <a:rPr lang="pt-BR" sz="3200" b="1" dirty="0"/>
              <a:t> em </a:t>
            </a:r>
            <a:r>
              <a:rPr lang="pt-BR" sz="3200" b="1" i="1" dirty="0"/>
              <a:t>SELECT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Aqui, contamos o número de personagens por planeta usando uma </a:t>
            </a:r>
            <a:r>
              <a:rPr lang="pt-BR" sz="2400" dirty="0" err="1"/>
              <a:t>subconsulta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err="1"/>
              <a:t>Subconsulta</a:t>
            </a:r>
            <a:r>
              <a:rPr lang="pt-BR" sz="3200" b="1" dirty="0"/>
              <a:t> em </a:t>
            </a:r>
            <a:r>
              <a:rPr lang="pt-BR" sz="3200" b="1" i="1" dirty="0"/>
              <a:t>FROM</a:t>
            </a:r>
            <a:endParaRPr lang="pt-BR" sz="3200" b="1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992" y="6697166"/>
            <a:ext cx="952500" cy="952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056738-8A37-3624-5777-D92AA270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2280"/>
            <a:ext cx="9601200" cy="3302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801964B-36CD-15E6-F157-4C580DE27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8456386"/>
            <a:ext cx="9601200" cy="40136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E75F7D-A351-4A44-B77C-B178B7CAF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326" y="384568"/>
            <a:ext cx="1473381" cy="147338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853E1C4-2AD6-677A-0EDB-BCD92DD9D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17" y="11574137"/>
            <a:ext cx="895865" cy="8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7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07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47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42197" y="6012703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atualiza o poder da Força do personagem </a:t>
            </a:r>
            <a:r>
              <a:rPr lang="pt-BR" sz="2400" i="1" dirty="0"/>
              <a:t>Luke Skywalker</a:t>
            </a:r>
            <a:r>
              <a:rPr lang="pt-BR" sz="2400" dirty="0"/>
              <a:t> para 9000.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06882" y="528526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Atualizando Dados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862882" y="463101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A5364A9-A8FE-AA55-A0CC-8B607FBE124E}"/>
              </a:ext>
            </a:extLst>
          </p:cNvPr>
          <p:cNvSpPr txBox="1">
            <a:spLocks/>
          </p:cNvSpPr>
          <p:nvPr/>
        </p:nvSpPr>
        <p:spPr>
          <a:xfrm>
            <a:off x="1006881" y="9588885"/>
            <a:ext cx="8137119" cy="55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remove o registro do personagem </a:t>
            </a:r>
            <a:r>
              <a:rPr lang="pt-BR" sz="2400" dirty="0" err="1"/>
              <a:t>Jar</a:t>
            </a:r>
            <a:r>
              <a:rPr lang="pt-BR" sz="2400" dirty="0"/>
              <a:t> </a:t>
            </a:r>
            <a:r>
              <a:rPr lang="pt-BR" sz="2400" dirty="0" err="1"/>
              <a:t>Jar</a:t>
            </a:r>
            <a:r>
              <a:rPr lang="pt-BR" sz="2400" dirty="0"/>
              <a:t> </a:t>
            </a:r>
            <a:r>
              <a:rPr lang="pt-BR" sz="2400" dirty="0" err="1"/>
              <a:t>Binks</a:t>
            </a:r>
            <a:r>
              <a:rPr lang="pt-BR" sz="2400" dirty="0"/>
              <a:t>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B5060A-15B6-F26D-E19A-3BCEB4EB72A0}"/>
              </a:ext>
            </a:extLst>
          </p:cNvPr>
          <p:cNvSpPr txBox="1">
            <a:spLocks/>
          </p:cNvSpPr>
          <p:nvPr/>
        </p:nvSpPr>
        <p:spPr>
          <a:xfrm>
            <a:off x="1006882" y="8843571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Deletando Dados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3DD408-48D7-A390-4461-78DB865913F3}"/>
              </a:ext>
            </a:extLst>
          </p:cNvPr>
          <p:cNvSpPr/>
          <p:nvPr/>
        </p:nvSpPr>
        <p:spPr>
          <a:xfrm flipV="1">
            <a:off x="862882" y="8189322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2A311-813C-D8A0-D2CC-0AE2B3FA0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414" y="2747804"/>
            <a:ext cx="6986337" cy="28182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065FE1-9776-B091-056C-04DBB15FC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515" y="6631152"/>
            <a:ext cx="6457487" cy="285995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9A805366-E7F8-7CAA-F811-0CF483F0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Manipulação de Dados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DDBC299-094C-3E62-9C7D-3AD78780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insere um novo registro na tabela </a:t>
            </a:r>
            <a:r>
              <a:rPr lang="pt-BR" sz="2400" b="1" dirty="0"/>
              <a:t>personagens</a:t>
            </a:r>
            <a:r>
              <a:rPr lang="pt-BR" sz="2400" dirty="0"/>
              <a:t>.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76DFBF2-E1E7-0C31-790E-F126132AE7E7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i="1" dirty="0"/>
              <a:t>Inserindo Dados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8D876F55-0EFD-114A-87C0-17523E4DD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189" y="9962882"/>
            <a:ext cx="5833312" cy="288627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A64B09E-0628-1297-D67A-CEBF088F2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544" y="623296"/>
            <a:ext cx="1581458" cy="158145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A7DC63A-C1BD-6082-8005-821965575D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45" y="10655738"/>
            <a:ext cx="1815689" cy="18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Introdução ao SQL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5AA65AE-97CA-A4EE-89A3-6B4F1152CB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3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03687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Titulo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1" y="2740780"/>
            <a:ext cx="8281035" cy="1898953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060CBE-0475-D9FD-E26E-1BDF46063724}"/>
              </a:ext>
            </a:extLst>
          </p:cNvPr>
          <p:cNvSpPr/>
          <p:nvPr/>
        </p:nvSpPr>
        <p:spPr>
          <a:xfrm>
            <a:off x="-3069772" y="310243"/>
            <a:ext cx="2922814" cy="4408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Regras ebook: </a:t>
            </a:r>
          </a:p>
          <a:p>
            <a:pPr algn="ctr"/>
            <a:r>
              <a:rPr lang="pt-BR" sz="2800" dirty="0"/>
              <a:t>-Use fontes múltiplas de 8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-Utilize poucos textos</a:t>
            </a:r>
          </a:p>
          <a:p>
            <a:pPr algn="ctr"/>
            <a:r>
              <a:rPr lang="pt-BR" sz="2800" dirty="0"/>
              <a:t>-Ter um layout agradável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86BE2C1-36CE-D0A7-0B2F-FD1090F888EC}"/>
              </a:ext>
            </a:extLst>
          </p:cNvPr>
          <p:cNvSpPr/>
          <p:nvPr/>
        </p:nvSpPr>
        <p:spPr>
          <a:xfrm>
            <a:off x="-3069772" y="5655129"/>
            <a:ext cx="2922814" cy="6836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PADRONIZAÇÃO</a:t>
            </a:r>
          </a:p>
          <a:p>
            <a:pPr algn="ctr"/>
            <a:r>
              <a:rPr lang="pt-BR" sz="2800" dirty="0"/>
              <a:t>= </a:t>
            </a:r>
            <a:r>
              <a:rPr lang="pt-BR" sz="2800" dirty="0" err="1"/>
              <a:t>lorem</a:t>
            </a:r>
            <a:r>
              <a:rPr lang="pt-BR" sz="2800" dirty="0"/>
              <a:t>(1)</a:t>
            </a:r>
          </a:p>
          <a:p>
            <a:pPr algn="ctr"/>
            <a:r>
              <a:rPr lang="pt-BR" sz="2800" dirty="0"/>
              <a:t>Gera texto </a:t>
            </a:r>
            <a:r>
              <a:rPr lang="pt-BR" sz="2800" dirty="0" err="1"/>
              <a:t>aleatorio</a:t>
            </a:r>
            <a:r>
              <a:rPr lang="pt-BR" sz="2800" dirty="0"/>
              <a:t> 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-fontes para leitura escolhida: tamanho 32,  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-8px, 16px, 24px ...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Titulo 2x maior que o texto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660082" y="1506155"/>
            <a:ext cx="8281035" cy="1234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err="1"/>
              <a:t>Subtitulo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21771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58F79E-1529-BEC4-8815-FFF14A24A45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910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4C3080-8172-59EF-FAC6-D642F50A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314"/>
            <a:ext cx="9601200" cy="96012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2422416-652C-6E93-0A57-4B5DAC7DC5EB}"/>
              </a:ext>
            </a:extLst>
          </p:cNvPr>
          <p:cNvSpPr/>
          <p:nvPr/>
        </p:nvSpPr>
        <p:spPr>
          <a:xfrm>
            <a:off x="0" y="2351314"/>
            <a:ext cx="9601200" cy="1436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lgerian" panose="04020705040A02060702" pitchFamily="8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73E31C-D477-B3F5-5646-01CED28C20B0}"/>
              </a:ext>
            </a:extLst>
          </p:cNvPr>
          <p:cNvSpPr txBox="1"/>
          <p:nvPr/>
        </p:nvSpPr>
        <p:spPr>
          <a:xfrm>
            <a:off x="2873830" y="994396"/>
            <a:ext cx="390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CCCCCC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O Guia Jedi :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1E03AE-2BFA-D9FD-893F-06F2FA356E65}"/>
              </a:ext>
            </a:extLst>
          </p:cNvPr>
          <p:cNvSpPr txBox="1"/>
          <p:nvPr/>
        </p:nvSpPr>
        <p:spPr>
          <a:xfrm>
            <a:off x="869496" y="2496623"/>
            <a:ext cx="8160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CCCCCC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SQL para Análise de Dados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6DEE9A6-3894-7554-ADC4-E1108B7AF49F}"/>
              </a:ext>
            </a:extLst>
          </p:cNvPr>
          <p:cNvSpPr/>
          <p:nvPr/>
        </p:nvSpPr>
        <p:spPr>
          <a:xfrm>
            <a:off x="2286001" y="11625944"/>
            <a:ext cx="4865914" cy="968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lgerian" panose="04020705040A02060702" pitchFamily="8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31851B-EA5A-E235-37B3-BA8BF425542B}"/>
              </a:ext>
            </a:extLst>
          </p:cNvPr>
          <p:cNvSpPr txBox="1"/>
          <p:nvPr/>
        </p:nvSpPr>
        <p:spPr>
          <a:xfrm>
            <a:off x="2998334" y="11625944"/>
            <a:ext cx="390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dirty="0">
                <a:solidFill>
                  <a:srgbClr val="191041"/>
                </a:solidFill>
                <a:effectLst/>
                <a:latin typeface="Bernard MT Condensed" panose="02050806060905020404" pitchFamily="18" charset="0"/>
              </a:rPr>
              <a:t>Heber Sales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64470C-CA06-E1F9-9C75-214F25D2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04" y="2984045"/>
            <a:ext cx="869496" cy="8694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4FF2D4-C280-3965-49BB-199E4714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004" y="2286002"/>
            <a:ext cx="869496" cy="8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ao SQL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6"/>
            <a:ext cx="7993118" cy="1898953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SQL (</a:t>
            </a:r>
            <a:r>
              <a:rPr lang="pt-BR" sz="2400" b="1" dirty="0" err="1"/>
              <a:t>Structured</a:t>
            </a:r>
            <a:r>
              <a:rPr lang="pt-BR" sz="2400" b="1" dirty="0"/>
              <a:t> Query </a:t>
            </a:r>
            <a:r>
              <a:rPr lang="pt-BR" sz="2400" b="1" dirty="0" err="1"/>
              <a:t>Language</a:t>
            </a:r>
            <a:r>
              <a:rPr lang="pt-BR" sz="2400" b="1" dirty="0"/>
              <a:t>) </a:t>
            </a:r>
            <a:r>
              <a:rPr lang="pt-BR" sz="2400" dirty="0"/>
              <a:t>é uma linguagem padrão usada para gerenciar e manipular bancos de dados relacionais.</a:t>
            </a:r>
          </a:p>
          <a:p>
            <a:pPr marL="0" indent="0">
              <a:buNone/>
            </a:pPr>
            <a:r>
              <a:rPr lang="pt-BR" sz="2400" dirty="0"/>
              <a:t> Para ilustrar, usaremos exemplos baseados no universo de </a:t>
            </a:r>
            <a:r>
              <a:rPr lang="pt-BR" sz="2400" b="1" dirty="0"/>
              <a:t>Star Wars</a:t>
            </a:r>
            <a:r>
              <a:rPr lang="pt-BR" sz="2400" dirty="0"/>
              <a:t>, tornando a aprendizagem mais divertida e envolvente. 🚀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Simplificando o uso no dia à 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1D4463-8716-6B17-8008-ADF93A8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79" y="3868102"/>
            <a:ext cx="1306641" cy="13066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7" y="4039489"/>
            <a:ext cx="952500" cy="952500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BA5ECCA-20F7-B44D-88DC-3F4ABB2B44DB}"/>
              </a:ext>
            </a:extLst>
          </p:cNvPr>
          <p:cNvSpPr txBox="1">
            <a:spLocks/>
          </p:cNvSpPr>
          <p:nvPr/>
        </p:nvSpPr>
        <p:spPr>
          <a:xfrm>
            <a:off x="1001547" y="5256381"/>
            <a:ext cx="8142454" cy="189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 </a:t>
            </a:r>
            <a:r>
              <a:rPr lang="pt-BR" sz="2400" b="1" dirty="0"/>
              <a:t>SQL</a:t>
            </a:r>
            <a:r>
              <a:rPr lang="pt-BR" sz="2400" dirty="0"/>
              <a:t> é uma ferramenta poderosa e essencial para a análise de dados. Com os comandos apresentados neste ebook, você terá uma base sólida para extrair e manipular dados, facilitando suas análises e tomadas de decisão.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934E83-612A-2A54-993F-7E96D716A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85" y="4597"/>
            <a:ext cx="2245895" cy="224589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20BC8B3-0828-8BFC-1D5D-BF628977E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882" y="7247155"/>
            <a:ext cx="4876800" cy="48768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5A03725-45E0-CD11-F385-B25E2CFA9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865" y="7135556"/>
            <a:ext cx="2263788" cy="22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Seleção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B16AFC-96BB-DFF7-422B-030295F1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E273D4-3BDD-1F88-36B5-D62833BAA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5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Esse comando seleciona as colunas </a:t>
            </a:r>
            <a:r>
              <a:rPr lang="pt-BR" sz="2400" b="1" i="1" dirty="0"/>
              <a:t>nome</a:t>
            </a:r>
            <a:r>
              <a:rPr lang="pt-BR" sz="2400" dirty="0"/>
              <a:t> e </a:t>
            </a:r>
            <a:r>
              <a:rPr lang="pt-BR" sz="2400" b="1" i="1" dirty="0" err="1"/>
              <a:t>especie</a:t>
            </a:r>
            <a:r>
              <a:rPr lang="pt-BR" sz="2400" dirty="0"/>
              <a:t> da tabela personagens.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Selecionando Colunas Específicas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1D4463-8716-6B17-8008-ADF93A88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53" y="232057"/>
            <a:ext cx="1583212" cy="15832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2" y="3027571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todas as colunas e linhas da tabela </a:t>
            </a:r>
            <a:r>
              <a:rPr lang="pt-BR" sz="2400" b="1" dirty="0"/>
              <a:t>personagens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Selecionando Todos os Dados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804" y="9425740"/>
            <a:ext cx="952500" cy="9525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450B3A0-D4DD-A479-4EA3-963BBE948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50" y="2427754"/>
            <a:ext cx="8055044" cy="394615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E9C6D85-B1A3-0435-1E64-C9CF0E5A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6" y="11112512"/>
            <a:ext cx="1583212" cy="158321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14F04F2-5BE8-0448-2E2C-B2934678B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62" y="8109699"/>
            <a:ext cx="8615903" cy="422092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41EAAA0-E7FB-8FF4-432C-07B1F1559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545918">
            <a:off x="6901382" y="5642906"/>
            <a:ext cx="1816768" cy="18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9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6874A4-4432-359D-1C46-63635F54E3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A12672-D6EE-A01E-2A9D-41B30EA545F0}"/>
              </a:ext>
            </a:extLst>
          </p:cNvPr>
          <p:cNvSpPr txBox="1">
            <a:spLocks/>
          </p:cNvSpPr>
          <p:nvPr/>
        </p:nvSpPr>
        <p:spPr>
          <a:xfrm>
            <a:off x="660082" y="6672923"/>
            <a:ext cx="8281035" cy="1592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1300" dirty="0">
                <a:solidFill>
                  <a:schemeClr val="bg1"/>
                </a:solidFill>
                <a:latin typeface="Impact" panose="020B0806030902050204" pitchFamily="34" charset="0"/>
              </a:rPr>
              <a:t>Filtragem de Dados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88795A-CE56-8FD4-1F2C-FBAE943852E1}"/>
              </a:ext>
            </a:extLst>
          </p:cNvPr>
          <p:cNvSpPr txBox="1">
            <a:spLocks/>
          </p:cNvSpPr>
          <p:nvPr/>
        </p:nvSpPr>
        <p:spPr>
          <a:xfrm>
            <a:off x="1040525" y="2445198"/>
            <a:ext cx="7017724" cy="4227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8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pt-BR" sz="40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51C710-57A0-D83E-89BB-942DD08A2B07}"/>
              </a:ext>
            </a:extLst>
          </p:cNvPr>
          <p:cNvSpPr/>
          <p:nvPr/>
        </p:nvSpPr>
        <p:spPr>
          <a:xfrm>
            <a:off x="660082" y="8265240"/>
            <a:ext cx="8281035" cy="17131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B16AFC-96BB-DFF7-422B-030295F1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-1" y="8436551"/>
            <a:ext cx="9601200" cy="1122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E273D4-3BDD-1F88-36B5-D62833BAA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07" b="21197"/>
          <a:stretch/>
        </p:blipFill>
        <p:spPr>
          <a:xfrm>
            <a:off x="0" y="8436551"/>
            <a:ext cx="9601200" cy="1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7D986-483A-64C2-DA80-1FB00133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2" y="623296"/>
            <a:ext cx="7519381" cy="647539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Filtragem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027874-0433-C8D8-BCCD-9B2B5C6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883" y="2140537"/>
            <a:ext cx="7993118" cy="1230562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Aqui, selecionamos os </a:t>
            </a:r>
            <a:r>
              <a:rPr lang="pt-BR" sz="2400" b="1" i="1" dirty="0"/>
              <a:t>nomes</a:t>
            </a:r>
            <a:r>
              <a:rPr lang="pt-BR" sz="2400" dirty="0"/>
              <a:t> e </a:t>
            </a:r>
            <a:r>
              <a:rPr lang="pt-BR" sz="2400" b="1" i="1" dirty="0"/>
              <a:t>lados da Força</a:t>
            </a:r>
            <a:r>
              <a:rPr lang="pt-BR" sz="2400" i="1" dirty="0"/>
              <a:t> </a:t>
            </a:r>
            <a:r>
              <a:rPr lang="pt-BR" sz="2400" dirty="0"/>
              <a:t>dos personagens que são </a:t>
            </a:r>
            <a:r>
              <a:rPr lang="pt-BR" sz="2400" b="1" i="1" dirty="0"/>
              <a:t>Sith</a:t>
            </a:r>
            <a:r>
              <a:rPr lang="pt-BR" sz="2400" dirty="0"/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28E4BE-20F4-5257-C090-D3C5459904E3}"/>
              </a:ext>
            </a:extLst>
          </p:cNvPr>
          <p:cNvSpPr txBox="1">
            <a:spLocks/>
          </p:cNvSpPr>
          <p:nvPr/>
        </p:nvSpPr>
        <p:spPr>
          <a:xfrm>
            <a:off x="1150883" y="129168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Utilizando a Cláusula </a:t>
            </a:r>
            <a:r>
              <a:rPr lang="pt-BR" sz="3200" b="1" i="1" dirty="0"/>
              <a:t>WHERE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8F4F91E-72CA-B02A-12F4-D4F2147C062B}"/>
              </a:ext>
            </a:extLst>
          </p:cNvPr>
          <p:cNvSpPr/>
          <p:nvPr/>
        </p:nvSpPr>
        <p:spPr>
          <a:xfrm flipV="1">
            <a:off x="1006882" y="0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32E5-322A-1968-2EE4-D6C59DD2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8" y="2115054"/>
            <a:ext cx="952500" cy="9525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5D5EED6F-8D4C-1E51-BA61-C87F875F89FE}"/>
              </a:ext>
            </a:extLst>
          </p:cNvPr>
          <p:cNvSpPr txBox="1">
            <a:spLocks/>
          </p:cNvSpPr>
          <p:nvPr/>
        </p:nvSpPr>
        <p:spPr>
          <a:xfrm>
            <a:off x="1078709" y="7841105"/>
            <a:ext cx="7993118" cy="123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Esse comando retorna os </a:t>
            </a:r>
            <a:r>
              <a:rPr lang="pt-BR" sz="2400" b="1" i="1" dirty="0"/>
              <a:t>nomes</a:t>
            </a:r>
            <a:r>
              <a:rPr lang="pt-BR" sz="2400" dirty="0"/>
              <a:t> e </a:t>
            </a:r>
            <a:r>
              <a:rPr lang="pt-BR" sz="2400" b="1" i="1" dirty="0"/>
              <a:t>planetas</a:t>
            </a:r>
            <a:r>
              <a:rPr lang="pt-BR" sz="2400" dirty="0"/>
              <a:t> dos personagens humanos que vêm de </a:t>
            </a:r>
            <a:r>
              <a:rPr lang="pt-BR" sz="2400" b="1" dirty="0" err="1"/>
              <a:t>Tatooine</a:t>
            </a:r>
            <a:r>
              <a:rPr lang="pt-BR" sz="2400" dirty="0"/>
              <a:t>.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4D59F39-7DE6-1C0A-F0AE-7BF92D7072BC}"/>
              </a:ext>
            </a:extLst>
          </p:cNvPr>
          <p:cNvSpPr txBox="1">
            <a:spLocks/>
          </p:cNvSpPr>
          <p:nvPr/>
        </p:nvSpPr>
        <p:spPr>
          <a:xfrm>
            <a:off x="1078708" y="6699296"/>
            <a:ext cx="7993118" cy="647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Filtragem com Múltiplas Condições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21386F4-3D19-E5BB-16D1-FC9BD8EE5A7C}"/>
              </a:ext>
            </a:extLst>
          </p:cNvPr>
          <p:cNvSpPr/>
          <p:nvPr/>
        </p:nvSpPr>
        <p:spPr>
          <a:xfrm flipV="1">
            <a:off x="934708" y="6045047"/>
            <a:ext cx="144000" cy="1152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ACDFAFD-89C0-34CC-31E7-7D963057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91" y="2468392"/>
            <a:ext cx="952500" cy="9525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E9C6D85-B1A3-0435-1E64-C9CF0E5A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76" y="11112512"/>
            <a:ext cx="1583212" cy="15832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87AE4F-BBA1-6BB9-F0A3-B94BBBDA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356" y="242497"/>
            <a:ext cx="1152000" cy="1152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84F6C1-40D6-4EAC-60DB-4557ED7FF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7323" y="3072786"/>
            <a:ext cx="10255845" cy="296960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C92E93-6AA7-5F9C-64A5-CC1F0BEE7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7263" y="8708903"/>
            <a:ext cx="9875723" cy="24979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CE9A4A2-A79A-D679-A499-EE1B58A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274" y="5460918"/>
            <a:ext cx="1488218" cy="1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74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225</TotalTime>
  <Words>551</Words>
  <Application>Microsoft Office PowerPoint</Application>
  <PresentationFormat>Papel A3 (297 x 420 mm)</PresentationFormat>
  <Paragraphs>106</Paragraphs>
  <Slides>19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Bernard MT Condensed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Titulo</vt:lpstr>
      <vt:lpstr>Apresentação do PowerPoint</vt:lpstr>
      <vt:lpstr>Introdução ao SQL</vt:lpstr>
      <vt:lpstr>Apresentação do PowerPoint</vt:lpstr>
      <vt:lpstr>Seleção de Dados</vt:lpstr>
      <vt:lpstr>Apresentação do PowerPoint</vt:lpstr>
      <vt:lpstr>Filtragem de Dados</vt:lpstr>
      <vt:lpstr>Apresentação do PowerPoint</vt:lpstr>
      <vt:lpstr>Ordenação de Dados</vt:lpstr>
      <vt:lpstr>Apresentação do PowerPoint</vt:lpstr>
      <vt:lpstr>Agregação de Dados</vt:lpstr>
      <vt:lpstr>Apresentação do PowerPoint</vt:lpstr>
      <vt:lpstr>Junção de Tabelas</vt:lpstr>
      <vt:lpstr>Apresentação do PowerPoint</vt:lpstr>
      <vt:lpstr>Subconsultas</vt:lpstr>
      <vt:lpstr>Apresentação do PowerPoint</vt:lpstr>
      <vt:lpstr>Manipulação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Heber Sales</dc:creator>
  <cp:lastModifiedBy>Heber Sales</cp:lastModifiedBy>
  <cp:revision>27</cp:revision>
  <dcterms:created xsi:type="dcterms:W3CDTF">2024-06-12T20:45:19Z</dcterms:created>
  <dcterms:modified xsi:type="dcterms:W3CDTF">2024-06-14T01:20:25Z</dcterms:modified>
</cp:coreProperties>
</file>